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56"/>
  </p:notesMasterIdLst>
  <p:handoutMasterIdLst>
    <p:handoutMasterId r:id="rId57"/>
  </p:handoutMasterIdLst>
  <p:sldIdLst>
    <p:sldId id="947" r:id="rId3"/>
    <p:sldId id="388" r:id="rId4"/>
    <p:sldId id="861" r:id="rId5"/>
    <p:sldId id="621" r:id="rId6"/>
    <p:sldId id="618" r:id="rId7"/>
    <p:sldId id="619" r:id="rId8"/>
    <p:sldId id="620" r:id="rId9"/>
    <p:sldId id="468" r:id="rId10"/>
    <p:sldId id="625" r:id="rId11"/>
    <p:sldId id="626" r:id="rId12"/>
    <p:sldId id="992" r:id="rId13"/>
    <p:sldId id="991" r:id="rId14"/>
    <p:sldId id="994" r:id="rId15"/>
    <p:sldId id="629" r:id="rId16"/>
    <p:sldId id="993" r:id="rId17"/>
    <p:sldId id="988" r:id="rId18"/>
    <p:sldId id="681" r:id="rId19"/>
    <p:sldId id="682" r:id="rId20"/>
    <p:sldId id="995" r:id="rId21"/>
    <p:sldId id="996" r:id="rId22"/>
    <p:sldId id="997" r:id="rId23"/>
    <p:sldId id="998" r:id="rId24"/>
    <p:sldId id="999" r:id="rId25"/>
    <p:sldId id="687" r:id="rId26"/>
    <p:sldId id="989" r:id="rId27"/>
    <p:sldId id="688" r:id="rId28"/>
    <p:sldId id="689" r:id="rId29"/>
    <p:sldId id="690" r:id="rId30"/>
    <p:sldId id="1002" r:id="rId31"/>
    <p:sldId id="691" r:id="rId32"/>
    <p:sldId id="1000" r:id="rId33"/>
    <p:sldId id="1001" r:id="rId34"/>
    <p:sldId id="1003" r:id="rId35"/>
    <p:sldId id="1004" r:id="rId36"/>
    <p:sldId id="1005" r:id="rId37"/>
    <p:sldId id="1006" r:id="rId38"/>
    <p:sldId id="1007" r:id="rId39"/>
    <p:sldId id="1008" r:id="rId40"/>
    <p:sldId id="696" r:id="rId41"/>
    <p:sldId id="987" r:id="rId42"/>
    <p:sldId id="630" r:id="rId43"/>
    <p:sldId id="631" r:id="rId44"/>
    <p:sldId id="632" r:id="rId45"/>
    <p:sldId id="1009" r:id="rId46"/>
    <p:sldId id="633" r:id="rId47"/>
    <p:sldId id="635" r:id="rId48"/>
    <p:sldId id="634" r:id="rId49"/>
    <p:sldId id="636" r:id="rId50"/>
    <p:sldId id="1010" r:id="rId51"/>
    <p:sldId id="637" r:id="rId52"/>
    <p:sldId id="1013" r:id="rId53"/>
    <p:sldId id="638" r:id="rId54"/>
    <p:sldId id="1011" r:id="rId55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087EB8B-A052-41FF-8C5C-447E71D10743}">
          <p14:sldIdLst>
            <p14:sldId id="947"/>
            <p14:sldId id="388"/>
            <p14:sldId id="861"/>
            <p14:sldId id="621"/>
            <p14:sldId id="618"/>
            <p14:sldId id="619"/>
            <p14:sldId id="620"/>
            <p14:sldId id="468"/>
            <p14:sldId id="625"/>
            <p14:sldId id="626"/>
            <p14:sldId id="992"/>
            <p14:sldId id="991"/>
            <p14:sldId id="994"/>
            <p14:sldId id="629"/>
            <p14:sldId id="993"/>
            <p14:sldId id="988"/>
            <p14:sldId id="681"/>
            <p14:sldId id="682"/>
            <p14:sldId id="995"/>
            <p14:sldId id="996"/>
            <p14:sldId id="997"/>
            <p14:sldId id="998"/>
            <p14:sldId id="999"/>
            <p14:sldId id="687"/>
            <p14:sldId id="989"/>
            <p14:sldId id="688"/>
            <p14:sldId id="689"/>
            <p14:sldId id="690"/>
            <p14:sldId id="1002"/>
            <p14:sldId id="691"/>
            <p14:sldId id="1000"/>
            <p14:sldId id="1001"/>
            <p14:sldId id="1003"/>
            <p14:sldId id="1004"/>
            <p14:sldId id="1005"/>
            <p14:sldId id="1006"/>
            <p14:sldId id="1007"/>
            <p14:sldId id="1008"/>
            <p14:sldId id="696"/>
            <p14:sldId id="987"/>
            <p14:sldId id="630"/>
            <p14:sldId id="631"/>
            <p14:sldId id="632"/>
            <p14:sldId id="1009"/>
            <p14:sldId id="633"/>
            <p14:sldId id="635"/>
            <p14:sldId id="634"/>
            <p14:sldId id="636"/>
            <p14:sldId id="1010"/>
            <p14:sldId id="637"/>
            <p14:sldId id="1013"/>
            <p14:sldId id="638"/>
            <p14:sldId id="1011"/>
          </p14:sldIdLst>
        </p14:section>
        <p14:section name="无标题节" id="{4FCB3F2A-9F3E-40FE-9EE8-46E40528923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38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132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F89579AA-2D68-4BBB-AA96-C3051CEC725D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林克的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命运之阵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净化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迷雾森林</a:t>
          </a: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07A2551A-2210-415E-9515-9077D618CA57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海拉鲁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城堡问题</a:t>
          </a:r>
        </a:p>
      </dgm:t>
    </dgm:pt>
    <dgm:pt modelId="{CD9C56AE-A0BA-4DE4-9AED-FB6876B37AFA}" type="par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444D6C03-EF34-40D4-B620-1C0AB1CB4994}" type="sib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chemeClr val="accent2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骑士林克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的怜悯</a:t>
          </a:r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1B0CDBA-FBF4-4F23-8AE5-7268C81D6BBD}" type="pres">
      <dgm:prSet presAssocID="{F89579AA-2D68-4BBB-AA96-C3051CEC725D}" presName="node" presStyleLbl="node1" presStyleIdx="0" presStyleCnt="4" custLinFactNeighborX="-488" custLinFactNeighborY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12CE22-4BE4-4AAD-B3AB-E11345AF9107}" type="pres">
      <dgm:prSet presAssocID="{2F1FDC0A-76D8-4690-B73B-A9C085DA23FB}" presName="sibTrans" presStyleCnt="0"/>
      <dgm:spPr/>
    </dgm:pt>
    <dgm:pt modelId="{C259CB7C-47D7-4DCA-B7A2-83B03271E21D}" type="pres">
      <dgm:prSet presAssocID="{20D237AD-2D1F-4481-A390-56C1A4A234E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2627EA-8A61-494F-AE64-ECDBF674EF46}" type="pres">
      <dgm:prSet presAssocID="{9B6AF509-78FF-4A59-9603-56CBBF4637F2}" presName="sibTrans" presStyleCnt="0"/>
      <dgm:spPr/>
    </dgm:pt>
    <dgm:pt modelId="{9BDEFA3C-A9F8-4DC5-AB8E-02B79BC6EEAA}" type="pres">
      <dgm:prSet presAssocID="{B94AF739-DC5E-4EA7-8B47-A00A858C208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E8E9AF-C597-4473-AE4F-27E0C9D95AFE}" type="pres">
      <dgm:prSet presAssocID="{197AE494-BF80-4F94-84F6-286B928B1340}" presName="sibTrans" presStyleCnt="0"/>
      <dgm:spPr/>
    </dgm:pt>
    <dgm:pt modelId="{9DC9E9F8-81F2-4C76-B5C5-22C6E30C5E15}" type="pres">
      <dgm:prSet presAssocID="{07A2551A-2210-415E-9515-9077D618CA5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A2B75512-2E90-4CAD-B681-92E841E20A3C}" srcId="{6787E9D6-2A90-4BCA-9917-059667D4BDBC}" destId="{20D237AD-2D1F-4481-A390-56C1A4A234E1}" srcOrd="1" destOrd="0" parTransId="{77A42239-407A-4DA4-92B6-1156C06B96B4}" sibTransId="{9B6AF509-78FF-4A59-9603-56CBBF4637F2}"/>
    <dgm:cxn modelId="{52DDA073-E92E-4B68-A6D9-43AAF9B8FA14}" type="presOf" srcId="{F89579AA-2D68-4BBB-AA96-C3051CEC725D}" destId="{41B0CDBA-FBF4-4F23-8AE5-7268C81D6BBD}" srcOrd="0" destOrd="0" presId="urn:microsoft.com/office/officeart/2005/8/layout/default"/>
    <dgm:cxn modelId="{27A7BC3C-82B2-4F40-9D91-200ABB2B67AE}" type="presOf" srcId="{07A2551A-2210-415E-9515-9077D618CA57}" destId="{9DC9E9F8-81F2-4C76-B5C5-22C6E30C5E15}" srcOrd="0" destOrd="0" presId="urn:microsoft.com/office/officeart/2005/8/layout/default"/>
    <dgm:cxn modelId="{990BF27E-A80D-4C23-B888-4BC94609A2DB}" srcId="{6787E9D6-2A90-4BCA-9917-059667D4BDBC}" destId="{B94AF739-DC5E-4EA7-8B47-A00A858C2084}" srcOrd="2" destOrd="0" parTransId="{EC1C3C7F-F893-44F2-A21A-8D5AAA60BCB6}" sibTransId="{197AE494-BF80-4F94-84F6-286B928B1340}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88F0C747-2C6E-46EA-9E51-D9D209DEEA71}" srcId="{6787E9D6-2A90-4BCA-9917-059667D4BDBC}" destId="{07A2551A-2210-415E-9515-9077D618CA57}" srcOrd="3" destOrd="0" parTransId="{CD9C56AE-A0BA-4DE4-9AED-FB6876B37AFA}" sibTransId="{444D6C03-EF34-40D4-B620-1C0AB1CB4994}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7DFFBE5A-9F15-47F6-A7A5-BB198EE10FDB}" type="presParOf" srcId="{D822D75A-238A-426D-A9D3-A664472FE3B0}" destId="{41B0CDBA-FBF4-4F23-8AE5-7268C81D6BBD}" srcOrd="0" destOrd="0" presId="urn:microsoft.com/office/officeart/2005/8/layout/default"/>
    <dgm:cxn modelId="{5D76FB47-F93E-4B09-8B62-00EAB015CD71}" type="presParOf" srcId="{D822D75A-238A-426D-A9D3-A664472FE3B0}" destId="{7312CE22-4BE4-4AAD-B3AB-E11345AF9107}" srcOrd="1" destOrd="0" presId="urn:microsoft.com/office/officeart/2005/8/layout/default"/>
    <dgm:cxn modelId="{43EE2D6D-E910-408C-9117-ADCC0ED1E681}" type="presParOf" srcId="{D822D75A-238A-426D-A9D3-A664472FE3B0}" destId="{C259CB7C-47D7-4DCA-B7A2-83B03271E21D}" srcOrd="2" destOrd="0" presId="urn:microsoft.com/office/officeart/2005/8/layout/default"/>
    <dgm:cxn modelId="{8C890EA6-FC07-4FD3-BC19-262BA22913D4}" type="presParOf" srcId="{D822D75A-238A-426D-A9D3-A664472FE3B0}" destId="{2F2627EA-8A61-494F-AE64-ECDBF674EF46}" srcOrd="3" destOrd="0" presId="urn:microsoft.com/office/officeart/2005/8/layout/default"/>
    <dgm:cxn modelId="{8A9F47D2-6B4D-44D1-9C33-0918D24ADA93}" type="presParOf" srcId="{D822D75A-238A-426D-A9D3-A664472FE3B0}" destId="{9BDEFA3C-A9F8-4DC5-AB8E-02B79BC6EEAA}" srcOrd="4" destOrd="0" presId="urn:microsoft.com/office/officeart/2005/8/layout/default"/>
    <dgm:cxn modelId="{7C27D53B-9EC4-43F4-B76A-263202D184E0}" type="presParOf" srcId="{D822D75A-238A-426D-A9D3-A664472FE3B0}" destId="{93E8E9AF-C597-4473-AE4F-27E0C9D95AFE}" srcOrd="5" destOrd="0" presId="urn:microsoft.com/office/officeart/2005/8/layout/default"/>
    <dgm:cxn modelId="{013523FC-D8F6-42DA-B88B-B30B3CC498C7}" type="presParOf" srcId="{D822D75A-238A-426D-A9D3-A664472FE3B0}" destId="{9DC9E9F8-81F2-4C76-B5C5-22C6E30C5E1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0CDBA-FBF4-4F23-8AE5-7268C81D6BBD}">
      <dsp:nvSpPr>
        <dsp:cNvPr id="0" name=""/>
        <dsp:cNvSpPr/>
      </dsp:nvSpPr>
      <dsp:spPr>
        <a:xfrm>
          <a:off x="1072515" y="2222"/>
          <a:ext cx="3224119" cy="1934471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林克的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命运之阵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1072515" y="2222"/>
        <a:ext cx="3224119" cy="1934471"/>
      </dsp:txXfrm>
    </dsp:sp>
    <dsp:sp modelId="{C259CB7C-47D7-4DCA-B7A2-83B03271E21D}">
      <dsp:nvSpPr>
        <dsp:cNvPr id="0" name=""/>
        <dsp:cNvSpPr/>
      </dsp:nvSpPr>
      <dsp:spPr>
        <a:xfrm>
          <a:off x="4634780" y="2203"/>
          <a:ext cx="3224119" cy="1934471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净化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迷雾森林</a:t>
          </a:r>
        </a:p>
      </dsp:txBody>
      <dsp:txXfrm>
        <a:off x="4634780" y="2203"/>
        <a:ext cx="3224119" cy="1934471"/>
      </dsp:txXfrm>
    </dsp:sp>
    <dsp:sp modelId="{9BDEFA3C-A9F8-4DC5-AB8E-02B79BC6EEAA}">
      <dsp:nvSpPr>
        <dsp:cNvPr id="0" name=""/>
        <dsp:cNvSpPr/>
      </dsp:nvSpPr>
      <dsp:spPr>
        <a:xfrm>
          <a:off x="1088249" y="2259086"/>
          <a:ext cx="3224119" cy="1934471"/>
        </a:xfrm>
        <a:prstGeom prst="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骑士林克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的怜悯</a:t>
          </a:r>
        </a:p>
      </dsp:txBody>
      <dsp:txXfrm>
        <a:off x="1088249" y="2259086"/>
        <a:ext cx="3224119" cy="1934471"/>
      </dsp:txXfrm>
    </dsp:sp>
    <dsp:sp modelId="{9DC9E9F8-81F2-4C76-B5C5-22C6E30C5E15}">
      <dsp:nvSpPr>
        <dsp:cNvPr id="0" name=""/>
        <dsp:cNvSpPr/>
      </dsp:nvSpPr>
      <dsp:spPr>
        <a:xfrm>
          <a:off x="4634780" y="2259086"/>
          <a:ext cx="3224119" cy="1934471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海拉鲁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城堡问题</a:t>
          </a:r>
        </a:p>
      </dsp:txBody>
      <dsp:txXfrm>
        <a:off x="4634780" y="2259086"/>
        <a:ext cx="3224119" cy="193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7/4/2022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7/4/2022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2022/7/4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2022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5712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问：如果</a:t>
            </a:r>
            <a:r>
              <a:rPr lang="en-US" altLang="zh-CN" dirty="0"/>
              <a:t>n=25</a:t>
            </a:r>
            <a:r>
              <a:rPr lang="zh-CN" altLang="en-US" dirty="0"/>
              <a:t>？ </a:t>
            </a:r>
            <a:r>
              <a:rPr lang="en-US" altLang="zh-CN" dirty="0"/>
              <a:t>n=356</a:t>
            </a:r>
            <a:r>
              <a:rPr lang="zh-CN" altLang="en-US" dirty="0"/>
              <a:t>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22488"/>
            <a:ext cx="7845727" cy="53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650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A1423-1A19-450E-A3BF-DBFD0A06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dfs</a:t>
            </a:r>
            <a:r>
              <a:rPr lang="en-US" altLang="zh-CN" dirty="0"/>
              <a:t>(</a:t>
            </a:r>
            <a:r>
              <a:rPr lang="en-US" altLang="zh-CN" dirty="0" err="1"/>
              <a:t>x,y,n</a:t>
            </a:r>
            <a:r>
              <a:rPr lang="en-US" altLang="zh-CN" dirty="0"/>
              <a:t>) </a:t>
            </a:r>
            <a:r>
              <a:rPr lang="en-US" altLang="zh-CN" dirty="0" err="1"/>
              <a:t>x,y</a:t>
            </a:r>
            <a:r>
              <a:rPr lang="zh-CN" altLang="en-US" dirty="0"/>
              <a:t>为坐标，</a:t>
            </a:r>
            <a:r>
              <a:rPr lang="en-US" altLang="zh-CN" dirty="0"/>
              <a:t>n</a:t>
            </a:r>
            <a:r>
              <a:rPr lang="zh-CN" altLang="en-US" dirty="0"/>
              <a:t>为剩几步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235E5-F4B2-4002-A8A6-A788729A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zh-CN" altLang="en-US" sz="3600" spc="-5" dirty="0">
                <a:latin typeface="微软雅黑"/>
                <a:cs typeface="微软雅黑"/>
              </a:rPr>
              <a:t> </a:t>
            </a:r>
            <a:r>
              <a:rPr lang="en-US" altLang="zh-CN" sz="3600" spc="-5" dirty="0">
                <a:latin typeface="微软雅黑"/>
                <a:cs typeface="微软雅黑"/>
              </a:rPr>
              <a:t>(</a:t>
            </a:r>
            <a:r>
              <a:rPr lang="en-US" altLang="zh-CN" sz="3600" spc="-5" dirty="0" err="1">
                <a:latin typeface="微软雅黑"/>
                <a:cs typeface="微软雅黑"/>
              </a:rPr>
              <a:t>i,j</a:t>
            </a:r>
            <a:r>
              <a:rPr lang="en-US" altLang="zh-CN" sz="3600" spc="-5" dirty="0">
                <a:latin typeface="微软雅黑"/>
                <a:cs typeface="微软雅黑"/>
              </a:rPr>
              <a:t>)</a:t>
            </a:r>
            <a:r>
              <a:rPr lang="zh-CN" altLang="en-US" sz="3600" spc="-15" dirty="0">
                <a:latin typeface="微软雅黑"/>
                <a:cs typeface="微软雅黑"/>
              </a:rPr>
              <a:t> 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</a:t>
            </a:r>
            <a:r>
              <a:rPr lang="zh-CN" altLang="en-US" sz="3600" dirty="0">
                <a:latin typeface="微软雅黑"/>
                <a:cs typeface="微软雅黑"/>
              </a:rPr>
              <a:t>步的方案数，等</a:t>
            </a:r>
            <a:r>
              <a:rPr lang="zh-CN" altLang="en-US" sz="3600" spc="-10" dirty="0">
                <a:latin typeface="微软雅黑"/>
                <a:cs typeface="微软雅黑"/>
              </a:rPr>
              <a:t>于</a:t>
            </a:r>
            <a:r>
              <a:rPr lang="zh-CN" altLang="en-US" sz="3600" dirty="0">
                <a:latin typeface="微软雅黑"/>
                <a:cs typeface="微软雅黑"/>
              </a:rPr>
              <a:t>以下</a:t>
            </a:r>
            <a:r>
              <a:rPr lang="zh-CN" altLang="en-US" sz="3600" spc="-10" dirty="0">
                <a:latin typeface="微软雅黑"/>
                <a:cs typeface="微软雅黑"/>
              </a:rPr>
              <a:t>三</a:t>
            </a:r>
            <a:r>
              <a:rPr lang="zh-CN" altLang="en-US" sz="3600" dirty="0">
                <a:latin typeface="微软雅黑"/>
                <a:cs typeface="微软雅黑"/>
              </a:rPr>
              <a:t>项之</a:t>
            </a:r>
            <a:r>
              <a:rPr lang="zh-CN" altLang="en-US" sz="3600" spc="-10" dirty="0">
                <a:latin typeface="微软雅黑"/>
                <a:cs typeface="微软雅黑"/>
              </a:rPr>
              <a:t>和</a:t>
            </a:r>
            <a:r>
              <a:rPr lang="zh-CN" altLang="en-US" sz="3600" dirty="0">
                <a:latin typeface="微软雅黑"/>
                <a:cs typeface="微软雅黑"/>
              </a:rPr>
              <a:t>：</a:t>
            </a:r>
          </a:p>
          <a:p>
            <a:pPr marL="852169" marR="5080" algn="just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en-US" altLang="zh-CN" sz="3600" dirty="0">
                <a:latin typeface="微软雅黑"/>
                <a:cs typeface="微软雅黑"/>
              </a:rPr>
              <a:t>(i+1,j)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n-1</a:t>
            </a:r>
            <a:r>
              <a:rPr lang="zh-CN" altLang="en-US" sz="3600" dirty="0">
                <a:latin typeface="微软雅黑"/>
                <a:cs typeface="微软雅黑"/>
              </a:rPr>
              <a:t>步的方</a:t>
            </a:r>
            <a:r>
              <a:rPr lang="zh-CN" altLang="en-US" sz="3600" spc="-15" dirty="0">
                <a:latin typeface="微软雅黑"/>
                <a:cs typeface="微软雅黑"/>
              </a:rPr>
              <a:t>案</a:t>
            </a:r>
            <a:r>
              <a:rPr lang="zh-CN" altLang="en-US" sz="3600" dirty="0">
                <a:latin typeface="微软雅黑"/>
                <a:cs typeface="微软雅黑"/>
              </a:rPr>
              <a:t>数。</a:t>
            </a:r>
            <a:endParaRPr lang="en-US" altLang="zh-CN" sz="3600" spc="-15" dirty="0">
              <a:latin typeface="微软雅黑"/>
              <a:cs typeface="微软雅黑"/>
            </a:endParaRPr>
          </a:p>
          <a:p>
            <a:pPr marL="852169" marR="5080" algn="just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en-US" altLang="zh-CN" sz="3600" dirty="0">
                <a:latin typeface="微软雅黑"/>
                <a:cs typeface="微软雅黑"/>
              </a:rPr>
              <a:t>(i,j+1)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n-1</a:t>
            </a:r>
            <a:r>
              <a:rPr lang="zh-CN" altLang="en-US" sz="3600" dirty="0">
                <a:latin typeface="微软雅黑"/>
                <a:cs typeface="微软雅黑"/>
              </a:rPr>
              <a:t>步的方</a:t>
            </a:r>
            <a:r>
              <a:rPr lang="zh-CN" altLang="en-US" sz="3600" spc="-15" dirty="0">
                <a:latin typeface="微软雅黑"/>
                <a:cs typeface="微软雅黑"/>
              </a:rPr>
              <a:t>案</a:t>
            </a:r>
            <a:r>
              <a:rPr lang="zh-CN" altLang="en-US" sz="3600" dirty="0">
                <a:latin typeface="微软雅黑"/>
                <a:cs typeface="微软雅黑"/>
              </a:rPr>
              <a:t>数。</a:t>
            </a:r>
            <a:endParaRPr lang="en-US" altLang="zh-CN" sz="3600" spc="-15" dirty="0">
              <a:latin typeface="微软雅黑"/>
              <a:cs typeface="微软雅黑"/>
            </a:endParaRPr>
          </a:p>
          <a:p>
            <a:pPr marL="852169" marR="5080" algn="just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en-US" altLang="zh-CN" sz="3600" dirty="0">
                <a:latin typeface="微软雅黑"/>
                <a:cs typeface="微软雅黑"/>
              </a:rPr>
              <a:t>(i,j-1)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n-1</a:t>
            </a:r>
            <a:r>
              <a:rPr lang="zh-CN" altLang="en-US" sz="3600" dirty="0">
                <a:latin typeface="微软雅黑"/>
                <a:cs typeface="微软雅黑"/>
              </a:rPr>
              <a:t>步的方</a:t>
            </a:r>
            <a:r>
              <a:rPr lang="zh-CN" altLang="en-US" sz="3600" spc="-15" dirty="0">
                <a:latin typeface="微软雅黑"/>
                <a:cs typeface="微软雅黑"/>
              </a:rPr>
              <a:t>案</a:t>
            </a:r>
            <a:r>
              <a:rPr lang="zh-CN" altLang="en-US" sz="3600" dirty="0">
                <a:latin typeface="微软雅黑"/>
                <a:cs typeface="微软雅黑"/>
              </a:rPr>
              <a:t>数。</a:t>
            </a:r>
            <a:endParaRPr lang="en-US" altLang="zh-CN" sz="36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495764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46578-FF7A-4B24-9595-964913E4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左右下三</a:t>
            </a:r>
            <a:r>
              <a:rPr lang="zh-CN" altLang="en-US" dirty="0"/>
              <a:t>个方向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90621C3-2F31-4970-B7E7-6B57C1E64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77097"/>
            <a:ext cx="10531841" cy="51919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C537E6-2510-42C4-9743-F33D6245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4789679"/>
            <a:ext cx="10377619" cy="16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7406C-0AB2-45F4-8E5F-1EE17384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深搜算法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AD6E21-371D-42EA-9312-6FDFFCAC4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20688"/>
            <a:ext cx="6794937" cy="54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07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622039"/>
          </a:xfrm>
        </p:spPr>
        <p:txBody>
          <a:bodyPr/>
          <a:lstStyle/>
          <a:p>
            <a:r>
              <a:rPr lang="zh-CN" alt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深搜三个方向（使用方向向量</a:t>
            </a:r>
            <a:r>
              <a:rPr lang="en-US" altLang="zh-CN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EE6DB9-89F1-460D-9629-7F5C0C01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006498"/>
            <a:ext cx="7625413" cy="57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743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19B03-9171-42D1-AD24-8B2079A292B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57CBBA6-F3E7-4787-9A98-2E08B3A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29435"/>
            <a:ext cx="9404723" cy="52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159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25010" y="5486399"/>
            <a:ext cx="9582952" cy="98678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2 </a:t>
            </a:r>
            <a:r>
              <a:rPr lang="zh-CN" altLang="en-US" sz="5400" dirty="0"/>
              <a:t>净化迷雾森林</a:t>
            </a:r>
          </a:p>
        </p:txBody>
      </p:sp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08" y="721008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99610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例题</a:t>
            </a:r>
            <a:r>
              <a:rPr lang="en-US" altLang="zh-CN" sz="4400" dirty="0"/>
              <a:t>2 </a:t>
            </a:r>
            <a:r>
              <a:rPr lang="zh-CN" altLang="en-US" sz="4400" dirty="0"/>
              <a:t>净化迷雾森林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96" y="1158571"/>
            <a:ext cx="10781270" cy="2121193"/>
          </a:xfrm>
          <a:prstGeom prst="rect">
            <a:avLst/>
          </a:prstGeom>
        </p:spPr>
      </p:pic>
      <p:pic>
        <p:nvPicPr>
          <p:cNvPr id="6146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99" y="3400925"/>
            <a:ext cx="2226407" cy="332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31" y="3424951"/>
            <a:ext cx="2238993" cy="32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722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输入输出的编码转换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49" y="1348664"/>
            <a:ext cx="8294436" cy="51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67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ACE1F-4CE2-456C-A725-C46FA765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37" y="1692322"/>
            <a:ext cx="10000124" cy="3534771"/>
          </a:xfrm>
        </p:spPr>
        <p:txBody>
          <a:bodyPr/>
          <a:lstStyle/>
          <a:p>
            <a:r>
              <a:rPr lang="zh-CN" altLang="en-US" dirty="0"/>
              <a:t>一句话归纳：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求从林克所在位置起算的最大连通区域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方法：</a:t>
            </a:r>
            <a:r>
              <a:rPr lang="en-US" altLang="zh-CN" dirty="0"/>
              <a:t>Flood Fill </a:t>
            </a:r>
            <a:r>
              <a:rPr lang="zh-CN" altLang="en-US" dirty="0"/>
              <a:t>算法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可用</a:t>
            </a:r>
            <a:r>
              <a:rPr lang="en-US" altLang="zh-CN" dirty="0"/>
              <a:t>BFS</a:t>
            </a:r>
            <a:r>
              <a:rPr lang="zh-CN" altLang="en-US" dirty="0"/>
              <a:t>也可用</a:t>
            </a:r>
            <a:r>
              <a:rPr lang="en-US" altLang="zh-CN" dirty="0"/>
              <a:t>DFS</a:t>
            </a:r>
            <a:r>
              <a:rPr lang="zh-CN" altLang="en-US" dirty="0"/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4158412950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深度优先搜索</a:t>
            </a:r>
          </a:p>
        </p:txBody>
      </p:sp>
    </p:spTree>
    <p:extLst>
      <p:ext uri="{BB962C8B-B14F-4D97-AF65-F5344CB8AC3E}">
        <p14:creationId xmlns:p14="http://schemas.microsoft.com/office/powerpoint/2010/main" val="3934741926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DBDD-8CBF-4727-992F-229AC4EB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算法深搜与回溯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B3AF411-9236-4C9E-8ED4-10F474B6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0" y="1261224"/>
            <a:ext cx="10935955" cy="940558"/>
          </a:xfrm>
        </p:spPr>
        <p:txBody>
          <a:bodyPr>
            <a:normAutofit/>
          </a:bodyPr>
          <a:lstStyle/>
          <a:p>
            <a:r>
              <a:rPr lang="zh-CN" altLang="en-US" dirty="0"/>
              <a:t>四个方向的坐标  左</a:t>
            </a:r>
            <a:r>
              <a:rPr lang="en-US" altLang="zh-CN" dirty="0"/>
              <a:t>(-1,0) </a:t>
            </a:r>
            <a:r>
              <a:rPr lang="zh-CN" altLang="en-US" dirty="0"/>
              <a:t>下</a:t>
            </a:r>
            <a:r>
              <a:rPr lang="en-US" altLang="zh-CN" dirty="0"/>
              <a:t> (0,1) </a:t>
            </a:r>
            <a:r>
              <a:rPr lang="zh-CN" altLang="en-US" dirty="0"/>
              <a:t>右</a:t>
            </a:r>
            <a:r>
              <a:rPr lang="en-US" altLang="zh-CN" dirty="0"/>
              <a:t> (1,0) </a:t>
            </a:r>
            <a:r>
              <a:rPr lang="zh-CN" altLang="en-US" dirty="0"/>
              <a:t>上</a:t>
            </a:r>
            <a:r>
              <a:rPr lang="en-US" altLang="zh-CN" dirty="0"/>
              <a:t> (0,-1)</a:t>
            </a:r>
            <a:endParaRPr lang="zh-CN" altLang="en-US" dirty="0"/>
          </a:p>
        </p:txBody>
      </p:sp>
      <p:pic>
        <p:nvPicPr>
          <p:cNvPr id="10" name="Picture 2" descr="image.png">
            <a:extLst>
              <a:ext uri="{FF2B5EF4-FFF2-40B4-BE49-F238E27FC236}">
                <a16:creationId xmlns:a16="http://schemas.microsoft.com/office/drawing/2014/main" id="{B99D8962-ADE6-4704-908D-F2C96B7C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51" y="2440176"/>
            <a:ext cx="2804163" cy="41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5A1106-68BA-4728-ABFA-36690041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69" y="2400687"/>
            <a:ext cx="3295907" cy="432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306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3C777-7233-499B-81DF-FFFEB5AE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四个方向的向量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5597E3-4C33-44C4-8DC6-94C183FE3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03906"/>
            <a:ext cx="11136755" cy="47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09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A1FC9-6196-4772-86B3-E0D4D67A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读入数据并记录起点位置坐标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67A73C-8066-4783-82BF-FC3F08C35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59" y="1208858"/>
            <a:ext cx="9404723" cy="55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483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E9926-7143-4969-B433-DA9B0BB1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向四个方向的深搜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49ECEF1-A1C8-4388-A515-F7000C1A2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63151"/>
            <a:ext cx="9898887" cy="54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29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CDF83C7-59A3-49F9-8EF4-84FEB8553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6731"/>
            <a:ext cx="9648571" cy="53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79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14056" y="5473146"/>
            <a:ext cx="9582952" cy="96027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3 </a:t>
            </a:r>
            <a:r>
              <a:rPr lang="zh-CN" altLang="en-US" sz="5400" dirty="0"/>
              <a:t>骑士林克的怜悯</a:t>
            </a:r>
            <a:r>
              <a:rPr lang="en-US" altLang="zh-CN" sz="5400" dirty="0"/>
              <a:t>(1)</a:t>
            </a:r>
            <a:endParaRPr lang="zh-CN" altLang="en-US" sz="5400" dirty="0"/>
          </a:p>
        </p:txBody>
      </p:sp>
      <p:pic>
        <p:nvPicPr>
          <p:cNvPr id="5" name="图片 4" descr="查看源图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71" y="422054"/>
            <a:ext cx="7617321" cy="494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535960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骑士林克的怜悯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258" y="1110445"/>
            <a:ext cx="8973511" cy="558253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D6319C-CABB-4165-B061-DC259FEBB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91"/>
          <a:stretch/>
        </p:blipFill>
        <p:spPr>
          <a:xfrm>
            <a:off x="1211591" y="3057098"/>
            <a:ext cx="5011788" cy="5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34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骑士林克的怜悯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4260"/>
            <a:ext cx="7696765" cy="55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293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062319"/>
            <a:ext cx="9685986" cy="1692026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A292E45-F3A8-49D6-8A7A-8217FA3A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2987972"/>
            <a:ext cx="2876992" cy="35050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371778-D981-4027-BD42-928BA8A9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93" y="2987972"/>
            <a:ext cx="6570380" cy="36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916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D3B17-2BC7-4F0B-B666-484B0E51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37770"/>
            <a:ext cx="10706793" cy="1376282"/>
          </a:xfrm>
        </p:spPr>
        <p:txBody>
          <a:bodyPr/>
          <a:lstStyle/>
          <a:p>
            <a:r>
              <a:rPr lang="zh-CN" altLang="en-US" dirty="0"/>
              <a:t>样例</a:t>
            </a:r>
            <a:r>
              <a:rPr lang="en-US" altLang="zh-CN" dirty="0"/>
              <a:t>(5 4) </a:t>
            </a:r>
            <a:r>
              <a:rPr lang="zh-CN" altLang="en-US" dirty="0"/>
              <a:t>：</a:t>
            </a:r>
            <a:r>
              <a:rPr lang="en-US" altLang="zh-CN" dirty="0"/>
              <a:t>A1B3A5C4D2B1A3B5</a:t>
            </a:r>
            <a:br>
              <a:rPr lang="en-US" altLang="zh-CN" dirty="0"/>
            </a:br>
            <a:r>
              <a:rPr lang="en-US" altLang="zh-CN" dirty="0"/>
              <a:t>D4C2B4A2C1D3C5A4B2D1C3D5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78C4C8-BCF5-403D-BB61-D66BDD797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7" y="1717961"/>
            <a:ext cx="7341753" cy="51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501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深度优先搜索</a:t>
            </a:r>
            <a:r>
              <a:rPr lang="en-US" altLang="zh-CN" sz="6000" dirty="0"/>
              <a:t>DFS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355094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深搜方向与次序的难点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难点：马的跳跃有</a:t>
            </a:r>
            <a:r>
              <a:rPr lang="en-US" altLang="zh-CN" dirty="0"/>
              <a:t>8</a:t>
            </a:r>
            <a:r>
              <a:rPr lang="zh-CN" altLang="en-US" dirty="0"/>
              <a:t>个方向，如何按题意枚举方向？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point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/>
            <a:r>
              <a:rPr lang="zh-CN" altLang="en-US" dirty="0"/>
              <a:t>按照字典序存储</a:t>
            </a:r>
            <a:r>
              <a:rPr lang="en-US" altLang="zh-CN" dirty="0"/>
              <a:t>8</a:t>
            </a:r>
            <a:r>
              <a:rPr lang="zh-CN" altLang="en-US" dirty="0"/>
              <a:t>个方向</a:t>
            </a:r>
          </a:p>
        </p:txBody>
      </p:sp>
      <p:pic>
        <p:nvPicPr>
          <p:cNvPr id="11266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633" y="2266783"/>
            <a:ext cx="4290278" cy="40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89" y="3892985"/>
            <a:ext cx="7202871" cy="24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376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B8ED9-B65D-4BB6-8F59-F483F053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方法二：按照字典序的</a:t>
            </a:r>
            <a:r>
              <a:rPr lang="en-US" altLang="zh-CN" dirty="0"/>
              <a:t>8</a:t>
            </a:r>
            <a:r>
              <a:rPr lang="zh-CN" altLang="en-US" dirty="0"/>
              <a:t>个方向向量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BA868E5-97A7-4704-B8A6-D2971F939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557" y="4950725"/>
            <a:ext cx="9339296" cy="1814108"/>
          </a:xfrm>
          <a:prstGeom prst="rect">
            <a:avLst/>
          </a:prstGeom>
        </p:spPr>
      </p:pic>
      <p:pic>
        <p:nvPicPr>
          <p:cNvPr id="5" name="Picture 2" descr="image.png">
            <a:extLst>
              <a:ext uri="{FF2B5EF4-FFF2-40B4-BE49-F238E27FC236}">
                <a16:creationId xmlns:a16="http://schemas.microsoft.com/office/drawing/2014/main" id="{C622AAE3-5BB4-4446-855A-46947ADB4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89" y="1140190"/>
            <a:ext cx="3933343" cy="373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53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F99BD-7BA1-465C-9808-1CA81599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472DB-6B21-4B85-8F3F-F2F8CB7F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根据题意，按照棋盘的字典序，依次枚举每个格子作为起点。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如果在某次枚举中，马可以跳满全部格子，则找到一种字典序最小的解法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按次序输出路径</a:t>
            </a:r>
          </a:p>
        </p:txBody>
      </p:sp>
    </p:spTree>
    <p:extLst>
      <p:ext uri="{BB962C8B-B14F-4D97-AF65-F5344CB8AC3E}">
        <p14:creationId xmlns:p14="http://schemas.microsoft.com/office/powerpoint/2010/main" val="10702249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B73A1-9EE0-4E88-B6C5-CC5FAF7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pair</a:t>
            </a:r>
            <a:r>
              <a:rPr lang="zh-CN" altLang="en-US" dirty="0"/>
              <a:t>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84AFEC-7DA7-4F82-AFEB-B3BFE18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193099"/>
            <a:ext cx="7650972" cy="5445753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FB5EAD-624C-4409-8751-518C046EC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1641" y="1442482"/>
            <a:ext cx="5360359" cy="182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46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0E8AF-32E8-4114-844D-79EB55CE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坐标的存储方式 </a:t>
            </a:r>
            <a:r>
              <a:rPr lang="en-US" altLang="zh-CN" dirty="0"/>
              <a:t>pair&lt;</a:t>
            </a:r>
            <a:r>
              <a:rPr lang="en-US" altLang="zh-CN" dirty="0" err="1"/>
              <a:t>char,int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07A81B-867E-414D-B828-30A90CE0C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73969"/>
            <a:ext cx="8365866" cy="53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152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7CBD2-0582-492E-BCDE-937417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主函数代码框架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E5586D-4BA4-4EEA-B20D-AA2BDCD82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1470"/>
            <a:ext cx="7093426" cy="55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043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9EBA9-1761-4E94-86A8-8BD65A27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枚举棋盘的每个位置作为深搜的起点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D667A7C-6BE0-415D-9674-AF8F082EB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331985"/>
            <a:ext cx="7983481" cy="52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473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8A596-3AE3-489A-9DD7-5403D92A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dfs</a:t>
            </a:r>
            <a:r>
              <a:rPr lang="en-US" altLang="zh-CN" dirty="0"/>
              <a:t>(x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，马跳了多少步</a:t>
            </a:r>
            <a:r>
              <a:rPr lang="en-US" altLang="zh-CN" dirty="0" err="1"/>
              <a:t>cnt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001B41-C3F1-4420-BAF4-887F488F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46103"/>
            <a:ext cx="9404723" cy="53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27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1520C-5662-4C45-8A29-9CB99A1D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深搜与回溯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C39EC6-28EA-454A-A837-2E3AA83DF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79164"/>
            <a:ext cx="9952295" cy="5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9274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提交结果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2FC014A-6FA9-459C-A84C-9870EA28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900" y="1231668"/>
            <a:ext cx="9632648" cy="53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90635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深度优先搜索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DFS(Depth First Search)</a:t>
            </a:r>
            <a:br>
              <a:rPr lang="en-US" altLang="zh-CN" dirty="0"/>
            </a:br>
            <a:r>
              <a:rPr lang="zh-CN" altLang="en-US" dirty="0"/>
              <a:t>这是一种与递归和栈紧密结合的算法。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>
          <a:xfrm>
            <a:off x="1574801" y="4953001"/>
            <a:ext cx="8469951" cy="820002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dirty="0"/>
              <a:t>——</a:t>
            </a:r>
            <a:r>
              <a:rPr lang="zh-CN" altLang="en-US" sz="3600" b="1" dirty="0"/>
              <a:t>李煜东</a:t>
            </a:r>
            <a:r>
              <a:rPr lang="en-US" altLang="zh-CN" sz="3600" b="1" dirty="0"/>
              <a:t>《</a:t>
            </a:r>
            <a:r>
              <a:rPr lang="zh-CN" altLang="en-US" sz="3600" b="1" dirty="0"/>
              <a:t>算法竞赛进阶指南</a:t>
            </a:r>
            <a:r>
              <a:rPr lang="en-US" altLang="zh-CN" sz="3600" b="1" dirty="0"/>
              <a:t>》P92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05093907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71041" y="5617747"/>
            <a:ext cx="7204721" cy="97748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4 </a:t>
            </a:r>
            <a:r>
              <a:rPr lang="zh-CN" altLang="en-US" sz="5400" dirty="0"/>
              <a:t>海拉鲁城堡问题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12"/>
          <a:stretch/>
        </p:blipFill>
        <p:spPr>
          <a:xfrm>
            <a:off x="1871041" y="262768"/>
            <a:ext cx="7204721" cy="52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14998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海拉鲁城堡问题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6280"/>
            <a:ext cx="8549994" cy="56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13451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墙和房间的数据结构？（常数法）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1578" y="1447799"/>
            <a:ext cx="7662707" cy="5199743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前两行是两个整数，分别是南北向、东西向的方块数（行和列）。</a:t>
            </a:r>
          </a:p>
          <a:p>
            <a:r>
              <a:rPr lang="zh-CN" altLang="en-US" dirty="0"/>
              <a:t>在接下来的输入行里，每个方块用一个数字</a:t>
            </a:r>
            <a:r>
              <a:rPr lang="en-US" altLang="zh-CN" dirty="0"/>
              <a:t>p</a:t>
            </a:r>
            <a:r>
              <a:rPr lang="zh-CN" altLang="en-US" dirty="0"/>
              <a:t>表示</a:t>
            </a:r>
            <a:r>
              <a:rPr lang="en-US" altLang="zh-CN" dirty="0"/>
              <a:t>(0≤p≤50)</a:t>
            </a:r>
            <a:r>
              <a:rPr lang="zh-CN" altLang="en-US" dirty="0"/>
              <a:t>。其二进制位为</a:t>
            </a:r>
            <a:r>
              <a:rPr lang="en-US" altLang="zh-CN" dirty="0"/>
              <a:t>1</a:t>
            </a:r>
            <a:r>
              <a:rPr lang="zh-CN" altLang="en-US" dirty="0"/>
              <a:t>代表有墙，为</a:t>
            </a:r>
            <a:r>
              <a:rPr lang="en-US" altLang="zh-CN" dirty="0"/>
              <a:t>0</a:t>
            </a:r>
            <a:r>
              <a:rPr lang="zh-CN" altLang="en-US" dirty="0"/>
              <a:t>代表无墙。</a:t>
            </a:r>
          </a:p>
          <a:p>
            <a:r>
              <a:rPr lang="zh-CN" altLang="en-US" dirty="0"/>
              <a:t>四面墙由整数</a:t>
            </a:r>
            <a:r>
              <a:rPr lang="en-US" altLang="zh-CN" dirty="0"/>
              <a:t>P</a:t>
            </a:r>
            <a:r>
              <a:rPr lang="zh-CN" altLang="en-US" dirty="0"/>
              <a:t>的后四位表示。</a:t>
            </a:r>
            <a:r>
              <a:rPr lang="zh-CN" altLang="en-US" b="1" dirty="0">
                <a:solidFill>
                  <a:srgbClr val="FF0000"/>
                </a:solidFill>
              </a:rPr>
              <a:t>最低位代表西墙</a:t>
            </a:r>
            <a:r>
              <a:rPr lang="en-US" altLang="zh-CN" b="1" dirty="0">
                <a:solidFill>
                  <a:srgbClr val="FF0000"/>
                </a:solidFill>
              </a:rPr>
              <a:t>(0001)</a:t>
            </a:r>
            <a:r>
              <a:rPr lang="zh-CN" altLang="en-US" b="1" dirty="0">
                <a:solidFill>
                  <a:srgbClr val="FF0000"/>
                </a:solidFill>
              </a:rPr>
              <a:t>，第二位代表北墙</a:t>
            </a:r>
            <a:r>
              <a:rPr lang="en-US" altLang="zh-CN" b="1" dirty="0">
                <a:solidFill>
                  <a:srgbClr val="FF0000"/>
                </a:solidFill>
              </a:rPr>
              <a:t>(0010)</a:t>
            </a:r>
            <a:r>
              <a:rPr lang="zh-CN" altLang="en-US" b="1" dirty="0">
                <a:solidFill>
                  <a:srgbClr val="FF0000"/>
                </a:solidFill>
              </a:rPr>
              <a:t>，第三位</a:t>
            </a: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en-US" b="1" dirty="0">
                <a:solidFill>
                  <a:srgbClr val="FF0000"/>
                </a:solidFill>
              </a:rPr>
              <a:t>表示东墙</a:t>
            </a:r>
            <a:r>
              <a:rPr lang="en-US" altLang="zh-CN" b="1" dirty="0">
                <a:solidFill>
                  <a:srgbClr val="FF0000"/>
                </a:solidFill>
              </a:rPr>
              <a:t>(0100)</a:t>
            </a:r>
            <a:r>
              <a:rPr lang="zh-CN" altLang="en-US" b="1" dirty="0">
                <a:solidFill>
                  <a:srgbClr val="FF0000"/>
                </a:solidFill>
              </a:rPr>
              <a:t>，第四位表示南墙</a:t>
            </a:r>
            <a:r>
              <a:rPr lang="en-US" altLang="zh-CN" b="1" dirty="0">
                <a:solidFill>
                  <a:srgbClr val="FF0000"/>
                </a:solidFill>
              </a:rPr>
              <a:t>(1000)</a:t>
            </a:r>
            <a:r>
              <a:rPr lang="zh-CN" altLang="en-US" b="1" dirty="0">
                <a:solidFill>
                  <a:srgbClr val="FF0000"/>
                </a:solidFill>
              </a:rPr>
              <a:t>。</a:t>
            </a:r>
            <a:r>
              <a:rPr lang="zh-CN" altLang="en-US" dirty="0"/>
              <a:t>四个数相加的和就是每个方块的四面墙的状态。</a:t>
            </a:r>
          </a:p>
          <a:p>
            <a:r>
              <a:rPr lang="zh-CN" altLang="en-US" dirty="0"/>
              <a:t>输入数据中每个方块的内墙是重叠的，方块</a:t>
            </a:r>
            <a:r>
              <a:rPr lang="en-US" altLang="zh-CN" dirty="0"/>
              <a:t>(1,1)</a:t>
            </a:r>
            <a:r>
              <a:rPr lang="zh-CN" altLang="en-US" dirty="0"/>
              <a:t>的南墙同时也是方块</a:t>
            </a:r>
            <a:r>
              <a:rPr lang="en-US" altLang="zh-CN" dirty="0"/>
              <a:t>(2,1)</a:t>
            </a:r>
            <a:r>
              <a:rPr lang="zh-CN" altLang="en-US" dirty="0"/>
              <a:t>的北墙。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4" y="1447799"/>
            <a:ext cx="4087362" cy="3327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B4368A-9106-4581-B24F-24EB150B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" y="4978202"/>
            <a:ext cx="1962068" cy="1370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8E2434-F5BA-4912-A199-AB62DE88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84" y="4898811"/>
            <a:ext cx="1962069" cy="14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896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155665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>
                <a:effectLst/>
              </a:rPr>
              <a:t>海拉鲁城堡的房间数（统计有几个极大连通子图）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海拉鲁城堡中最大房间所包括的方块数。（极大连通子图）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562" y="3106057"/>
            <a:ext cx="6015102" cy="35914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38" y="3106057"/>
            <a:ext cx="5253280" cy="35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0610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9B354-CC93-4F6E-90EB-B64EC4294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小技巧</a:t>
            </a:r>
            <a:r>
              <a:rPr lang="en-US" altLang="zh-CN" dirty="0"/>
              <a:t>: </a:t>
            </a:r>
            <a:r>
              <a:rPr lang="zh-CN" altLang="en-US" dirty="0"/>
              <a:t>用宏定义节省代码量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C7AB96-DDA6-477C-9D9C-F10B2C16E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824549"/>
          </a:xfrm>
        </p:spPr>
        <p:txBody>
          <a:bodyPr/>
          <a:lstStyle/>
          <a:p>
            <a:r>
              <a:rPr lang="zh-CN" altLang="en-US" dirty="0"/>
              <a:t>节省写</a:t>
            </a:r>
            <a:r>
              <a:rPr lang="en-US" altLang="zh-CN" dirty="0"/>
              <a:t>for</a:t>
            </a:r>
            <a:r>
              <a:rPr lang="zh-CN" altLang="en-US" dirty="0"/>
              <a:t>循环的宏定义：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8D17D3-A7D3-49B2-B79C-0E249E18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9" y="2678612"/>
            <a:ext cx="11262187" cy="10359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10AD7B2-FCF5-479D-ABD1-53270A2C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39" y="4081209"/>
            <a:ext cx="10622310" cy="24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10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方块的存储结构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799"/>
            <a:ext cx="10935955" cy="3878943"/>
          </a:xfrm>
        </p:spPr>
        <p:txBody>
          <a:bodyPr/>
          <a:lstStyle/>
          <a:p>
            <a:pPr marL="355600" marR="5080">
              <a:lnSpc>
                <a:spcPct val="100000"/>
              </a:lnSpc>
              <a:tabLst>
                <a:tab pos="355600" algn="l"/>
              </a:tabLst>
            </a:pPr>
            <a:r>
              <a:rPr lang="zh-CN" altLang="en-US" dirty="0">
                <a:latin typeface="微软雅黑"/>
                <a:cs typeface="微软雅黑"/>
              </a:rPr>
              <a:t>把方块看作是节点，相邻两个方块之间如果没有墙，则在方块之间连一条边，这样城堡就能转换成一个图。</a:t>
            </a:r>
          </a:p>
          <a:p>
            <a:r>
              <a:rPr lang="zh-CN" altLang="en-US" dirty="0"/>
              <a:t>采用邻接矩阵存储</a:t>
            </a:r>
            <a:endParaRPr lang="en-US" altLang="zh-CN" dirty="0"/>
          </a:p>
          <a:p>
            <a:r>
              <a:rPr lang="zh-CN" altLang="en-US" dirty="0"/>
              <a:t>输入数据的处理代码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AD1CA7-8FB6-46BD-A0AA-146E54B1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1" y="4583909"/>
            <a:ext cx="10783723" cy="2167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9C1259-98D7-4362-82A1-CA73B84B3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275" b="29862"/>
          <a:stretch/>
        </p:blipFill>
        <p:spPr>
          <a:xfrm>
            <a:off x="5667914" y="2535720"/>
            <a:ext cx="5867054" cy="20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0801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解题思路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452733" cy="3452018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使用深度优先搜索得到从某个顶点开始的最大连通子图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对每个连通子图做同一种颜色标记</a:t>
            </a:r>
            <a:r>
              <a:rPr lang="en-US" altLang="zh-CN" dirty="0"/>
              <a:t>(flood Fill</a:t>
            </a:r>
            <a:r>
              <a:rPr lang="zh-CN" altLang="en-US" dirty="0"/>
              <a:t>算法</a:t>
            </a:r>
            <a:r>
              <a:rPr lang="en-US" altLang="zh-CN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用全局二维数组</a:t>
            </a:r>
            <a:r>
              <a:rPr lang="en-US" altLang="zh-CN" dirty="0"/>
              <a:t>Color[Row][Column]</a:t>
            </a:r>
            <a:r>
              <a:rPr lang="zh-CN" altLang="en-US" dirty="0"/>
              <a:t>存储相应方块的颜色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注意：</a:t>
            </a:r>
            <a:r>
              <a:rPr lang="en-US" altLang="zh-CN" b="1" dirty="0">
                <a:solidFill>
                  <a:srgbClr val="FF0000"/>
                </a:solidFill>
              </a:rPr>
              <a:t>Color[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][j]</a:t>
            </a:r>
            <a:r>
              <a:rPr lang="zh-CN" altLang="en-US" b="1" dirty="0">
                <a:solidFill>
                  <a:srgbClr val="FF0000"/>
                </a:solidFill>
              </a:rPr>
              <a:t>初始值为</a:t>
            </a:r>
            <a:r>
              <a:rPr lang="en-US" altLang="zh-CN" b="1" dirty="0">
                <a:solidFill>
                  <a:srgbClr val="FF0000"/>
                </a:solidFill>
              </a:rPr>
              <a:t>0</a:t>
            </a:r>
            <a:r>
              <a:rPr lang="zh-CN" altLang="en-US" b="1" dirty="0">
                <a:solidFill>
                  <a:srgbClr val="FF0000"/>
                </a:solidFill>
              </a:rPr>
              <a:t>，表示方块</a:t>
            </a:r>
            <a:r>
              <a:rPr lang="en-US" altLang="zh-CN" b="1" dirty="0">
                <a:solidFill>
                  <a:srgbClr val="FF0000"/>
                </a:solidFill>
              </a:rPr>
              <a:t>[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en-US" altLang="zh-CN" b="1" dirty="0">
                <a:solidFill>
                  <a:srgbClr val="FF0000"/>
                </a:solidFill>
              </a:rPr>
              <a:t>][j]</a:t>
            </a:r>
            <a:r>
              <a:rPr lang="zh-CN" altLang="en-US" b="1" dirty="0">
                <a:solidFill>
                  <a:srgbClr val="FF0000"/>
                </a:solidFill>
              </a:rPr>
              <a:t>还没有访问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00CD9D-6C2F-49EE-81B5-D6AAD652E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19"/>
          <a:stretch/>
        </p:blipFill>
        <p:spPr>
          <a:xfrm>
            <a:off x="487575" y="5920582"/>
            <a:ext cx="10783723" cy="6996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17EC6D-911B-48FF-BEEF-18859C8EC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67" r="51275" b="29862"/>
          <a:stretch/>
        </p:blipFill>
        <p:spPr>
          <a:xfrm>
            <a:off x="645130" y="5094916"/>
            <a:ext cx="9003176" cy="6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685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如何遍历相邻节点？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55" y="1299595"/>
            <a:ext cx="11660720" cy="2677319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45055" y="4214190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C++</a:t>
            </a:r>
            <a:r>
              <a:rPr lang="zh-CN" altLang="en-US" dirty="0"/>
              <a:t>小技巧：使用默认参数的函数定义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55" y="5377615"/>
            <a:ext cx="10338579" cy="6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568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变量初始化参考代码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036BA6C-2571-4888-9517-D9AAB4D9A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54325"/>
            <a:ext cx="11066280" cy="32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4262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变量初始化参考代码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057A10-AD25-4D74-BDBA-DB6A2C355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51908"/>
            <a:ext cx="10194666" cy="24591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A87A84-25C4-4DD6-A2F0-A0158AF98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3700668"/>
            <a:ext cx="10166954" cy="221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65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4800" dirty="0"/>
              <a:t>搜索树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80" y="2064544"/>
            <a:ext cx="10564090" cy="36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991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深度优先搜索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156E63C-2D15-4387-8F2A-F303B539B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7300"/>
            <a:ext cx="9515547" cy="501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909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4BE06-D3E0-4A00-836B-E9F485CE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DF3CCE4-00E4-47C3-ACAE-5C14A1161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81428"/>
            <a:ext cx="10214612" cy="500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7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091FECB4-F171-427F-9D3D-A066617F4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69578"/>
            <a:ext cx="11156776" cy="515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35344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73DBD-4D81-4F9B-BB80-D351AD6DEC8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7D9AAD-F286-46E7-8D7A-07292036D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64919"/>
            <a:ext cx="9779030" cy="54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719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从顶点</a:t>
            </a:r>
            <a:r>
              <a:rPr lang="en-US" altLang="zh-CN" dirty="0"/>
              <a:t>0</a:t>
            </a:r>
            <a:r>
              <a:rPr lang="zh-CN" altLang="en-US" dirty="0"/>
              <a:t>开始的深搜</a:t>
            </a:r>
          </a:p>
        </p:txBody>
      </p:sp>
      <p:pic>
        <p:nvPicPr>
          <p:cNvPr id="4" name="从0开始的深搜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259" y="1062319"/>
            <a:ext cx="9060464" cy="5662331"/>
          </a:xfrm>
        </p:spPr>
      </p:pic>
    </p:spTree>
    <p:extLst>
      <p:ext uri="{BB962C8B-B14F-4D97-AF65-F5344CB8AC3E}">
        <p14:creationId xmlns:p14="http://schemas.microsoft.com/office/powerpoint/2010/main" val="95534758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从顶点</a:t>
            </a:r>
            <a:r>
              <a:rPr lang="en-US" altLang="zh-CN" dirty="0"/>
              <a:t>8</a:t>
            </a:r>
            <a:r>
              <a:rPr lang="zh-CN" altLang="en-US" dirty="0"/>
              <a:t>开始的深搜</a:t>
            </a:r>
          </a:p>
        </p:txBody>
      </p:sp>
      <p:pic>
        <p:nvPicPr>
          <p:cNvPr id="7" name="从8开始的深搜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130" y="1158974"/>
            <a:ext cx="9104382" cy="5699026"/>
          </a:xfrm>
        </p:spPr>
      </p:pic>
    </p:spTree>
    <p:extLst>
      <p:ext uri="{BB962C8B-B14F-4D97-AF65-F5344CB8AC3E}">
        <p14:creationId xmlns:p14="http://schemas.microsoft.com/office/powerpoint/2010/main" val="38769668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03802" y="5431807"/>
            <a:ext cx="7861110" cy="88470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5400" dirty="0">
                <a:latin typeface="Microsoft YaHei UI" panose="020B0503020204020204" pitchFamily="34" charset="-122"/>
              </a:rPr>
              <a:t>1 </a:t>
            </a:r>
            <a:r>
              <a:rPr lang="zh-CN" altLang="en-US" sz="5400" dirty="0">
                <a:latin typeface="Microsoft YaHei UI" panose="020B0503020204020204" pitchFamily="34" charset="-122"/>
              </a:rPr>
              <a:t>林克的命运之阵</a:t>
            </a:r>
            <a:endParaRPr lang="zh-CN" altLang="zh-CN" sz="48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76" y="541488"/>
            <a:ext cx="7319963" cy="46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9086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4400" dirty="0">
                <a:latin typeface="Microsoft YaHei UI" panose="020B0503020204020204" pitchFamily="34" charset="-122"/>
              </a:rPr>
              <a:t>1 </a:t>
            </a:r>
            <a:r>
              <a:rPr lang="zh-CN" altLang="en-US" sz="4400" dirty="0">
                <a:latin typeface="Microsoft YaHei UI" panose="020B0503020204020204" pitchFamily="34" charset="-122"/>
              </a:rPr>
              <a:t>林克的命运之阵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2792"/>
            <a:ext cx="9809056" cy="49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911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732</Words>
  <Application>Microsoft Office PowerPoint</Application>
  <PresentationFormat>宽屏</PresentationFormat>
  <Paragraphs>90</Paragraphs>
  <Slides>53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Microsoft YaHei UI</vt:lpstr>
      <vt:lpstr>宋体</vt:lpstr>
      <vt:lpstr>微软雅黑</vt:lpstr>
      <vt:lpstr>Arial</vt:lpstr>
      <vt:lpstr>Calibri</vt:lpstr>
      <vt:lpstr>Century Gothic</vt:lpstr>
      <vt:lpstr>Courier New</vt:lpstr>
      <vt:lpstr>Wingdings 3</vt:lpstr>
      <vt:lpstr>离子</vt:lpstr>
      <vt:lpstr>PowerPoint 演示文稿</vt:lpstr>
      <vt:lpstr>深度优先搜索</vt:lpstr>
      <vt:lpstr>深度优先搜索DFS</vt:lpstr>
      <vt:lpstr>深度优先搜索 DFS(Depth First Search) 这是一种与递归和栈紧密结合的算法。</vt:lpstr>
      <vt:lpstr>搜索树</vt:lpstr>
      <vt:lpstr>从顶点0开始的深搜</vt:lpstr>
      <vt:lpstr>从顶点8开始的深搜</vt:lpstr>
      <vt:lpstr>例题1 林克的命运之阵</vt:lpstr>
      <vt:lpstr>例题1 林克的命运之阵</vt:lpstr>
      <vt:lpstr>问：如果n=25？ n=356？</vt:lpstr>
      <vt:lpstr>dfs(x,y,n) x,y为坐标，n为剩几步</vt:lpstr>
      <vt:lpstr>左右下三个方向</vt:lpstr>
      <vt:lpstr>深搜算法</vt:lpstr>
      <vt:lpstr>深搜三个方向（使用方向向量)</vt:lpstr>
      <vt:lpstr>Accept</vt:lpstr>
      <vt:lpstr>例题2 净化迷雾森林</vt:lpstr>
      <vt:lpstr>例题2 净化迷雾森林</vt:lpstr>
      <vt:lpstr>输入输出的编码转换</vt:lpstr>
      <vt:lpstr>一句话归纳： 求从林克所在位置起算的最大连通区域  方法：Flood Fill 算法 可用BFS也可用DFS实现</vt:lpstr>
      <vt:lpstr>DFS算法深搜与回溯:</vt:lpstr>
      <vt:lpstr>四个方向的向量</vt:lpstr>
      <vt:lpstr>读入数据并记录起点位置坐标</vt:lpstr>
      <vt:lpstr>向四个方向的深搜</vt:lpstr>
      <vt:lpstr>Accept</vt:lpstr>
      <vt:lpstr>例题3 骑士林克的怜悯(1)</vt:lpstr>
      <vt:lpstr>骑士林克的怜悯</vt:lpstr>
      <vt:lpstr>骑士林克的怜悯</vt:lpstr>
      <vt:lpstr>输入输出</vt:lpstr>
      <vt:lpstr>样例(5 4) ：A1B3A5C4D2B1A3B5 D4C2B4A2C1D3C5A4B2D1C3D5</vt:lpstr>
      <vt:lpstr>深搜方向与次序的难点</vt:lpstr>
      <vt:lpstr>方法二：按照字典序的8个方向向量</vt:lpstr>
      <vt:lpstr>算法思路</vt:lpstr>
      <vt:lpstr>pair对象</vt:lpstr>
      <vt:lpstr>坐标的存储方式 pair&lt;char,int&gt;</vt:lpstr>
      <vt:lpstr>主函数代码框架</vt:lpstr>
      <vt:lpstr>枚举棋盘的每个位置作为深搜的起点</vt:lpstr>
      <vt:lpstr>dfs(x，y，马跳了多少步cnt)</vt:lpstr>
      <vt:lpstr>深搜与回溯</vt:lpstr>
      <vt:lpstr>提交结果</vt:lpstr>
      <vt:lpstr>例题4 海拉鲁城堡问题</vt:lpstr>
      <vt:lpstr>海拉鲁城堡问题</vt:lpstr>
      <vt:lpstr>墙和房间的数据结构？（常数法）</vt:lpstr>
      <vt:lpstr>输出 </vt:lpstr>
      <vt:lpstr>C++小技巧: 用宏定义节省代码量</vt:lpstr>
      <vt:lpstr>方块的存储结构</vt:lpstr>
      <vt:lpstr>解题思路</vt:lpstr>
      <vt:lpstr>如何遍历相邻节点？</vt:lpstr>
      <vt:lpstr>变量初始化参考代码</vt:lpstr>
      <vt:lpstr>变量初始化参考代码</vt:lpstr>
      <vt:lpstr>深度优先搜索</vt:lpstr>
      <vt:lpstr>Main函数</vt:lpstr>
      <vt:lpstr>参考代码</vt:lpstr>
      <vt:lpstr>Accept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2022-07-04T01:06:51Z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